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90" r:id="rId2"/>
  </p:sldMasterIdLst>
  <p:notesMasterIdLst>
    <p:notesMasterId r:id="rId16"/>
  </p:notesMasterIdLst>
  <p:handoutMasterIdLst>
    <p:handoutMasterId r:id="rId17"/>
  </p:handoutMasterIdLst>
  <p:sldIdLst>
    <p:sldId id="1365" r:id="rId3"/>
    <p:sldId id="1366" r:id="rId4"/>
    <p:sldId id="1367" r:id="rId5"/>
    <p:sldId id="1368" r:id="rId6"/>
    <p:sldId id="289" r:id="rId7"/>
    <p:sldId id="290" r:id="rId8"/>
    <p:sldId id="291" r:id="rId9"/>
    <p:sldId id="292" r:id="rId10"/>
    <p:sldId id="293" r:id="rId11"/>
    <p:sldId id="1354" r:id="rId12"/>
    <p:sldId id="1358" r:id="rId13"/>
    <p:sldId id="1353" r:id="rId14"/>
    <p:sldId id="294" r:id="rId15"/>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086" autoAdjust="0"/>
  </p:normalViewPr>
  <p:slideViewPr>
    <p:cSldViewPr>
      <p:cViewPr varScale="1">
        <p:scale>
          <a:sx n="102" d="100"/>
          <a:sy n="102" d="100"/>
        </p:scale>
        <p:origin x="1212" y="114"/>
      </p:cViewPr>
      <p:guideLst>
        <p:guide orient="horz" pos="2160"/>
        <p:guide pos="2880"/>
      </p:guideLst>
    </p:cSldViewPr>
  </p:slideViewPr>
  <p:notesTextViewPr>
    <p:cViewPr>
      <p:scale>
        <a:sx n="1" d="1"/>
        <a:sy n="1" d="1"/>
      </p:scale>
      <p:origin x="0" y="0"/>
    </p:cViewPr>
  </p:notesTextViewPr>
  <p:sorterViewPr>
    <p:cViewPr>
      <p:scale>
        <a:sx n="120" d="100"/>
        <a:sy n="120" d="100"/>
      </p:scale>
      <p:origin x="0" y="0"/>
    </p:cViewPr>
  </p:sorterViewPr>
  <p:notesViewPr>
    <p:cSldViewPr>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05BA755-9E88-4611-80D3-C35CB7028CB6}"/>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The Book Of Revelation (66)</a:t>
            </a:r>
          </a:p>
        </p:txBody>
      </p:sp>
      <p:sp>
        <p:nvSpPr>
          <p:cNvPr id="3" name="Date Placeholder 2">
            <a:extLst>
              <a:ext uri="{FF2B5EF4-FFF2-40B4-BE49-F238E27FC236}">
                <a16:creationId xmlns:a16="http://schemas.microsoft.com/office/drawing/2014/main" id="{8DFB415D-6DC5-4DF5-8DEC-89FC8DAA0347}"/>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6/13/2021 am class</a:t>
            </a:r>
          </a:p>
        </p:txBody>
      </p:sp>
      <p:sp>
        <p:nvSpPr>
          <p:cNvPr id="4" name="Footer Placeholder 3">
            <a:extLst>
              <a:ext uri="{FF2B5EF4-FFF2-40B4-BE49-F238E27FC236}">
                <a16:creationId xmlns:a16="http://schemas.microsoft.com/office/drawing/2014/main" id="{EE392081-25A4-47CF-A085-EEB76A5A8D68}"/>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2AA32C1A-0C74-415D-9ED8-E70E9E87BD06}"/>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8C132DCD-2453-4670-A7FB-05B2A0CE9948}"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878137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1" tIns="48325" rIns="96651" bIns="48325" rtlCol="0"/>
          <a:lstStyle>
            <a:lvl1pPr algn="l">
              <a:defRPr sz="1200"/>
            </a:lvl1pPr>
          </a:lstStyle>
          <a:p>
            <a:r>
              <a:rPr lang="en-US"/>
              <a:t>Class – The Book Of Revelation (66)</a:t>
            </a:r>
          </a:p>
        </p:txBody>
      </p:sp>
      <p:sp>
        <p:nvSpPr>
          <p:cNvPr id="3" name="Date Placeholder 2"/>
          <p:cNvSpPr>
            <a:spLocks noGrp="1"/>
          </p:cNvSpPr>
          <p:nvPr>
            <p:ph type="dt" idx="1"/>
          </p:nvPr>
        </p:nvSpPr>
        <p:spPr>
          <a:xfrm>
            <a:off x="4143587" y="0"/>
            <a:ext cx="3169920" cy="481727"/>
          </a:xfrm>
          <a:prstGeom prst="rect">
            <a:avLst/>
          </a:prstGeom>
        </p:spPr>
        <p:txBody>
          <a:bodyPr vert="horz" lIns="96651" tIns="48325" rIns="96651" bIns="48325" rtlCol="0"/>
          <a:lstStyle>
            <a:lvl1pPr algn="r">
              <a:defRPr sz="1200"/>
            </a:lvl1pPr>
          </a:lstStyle>
          <a:p>
            <a:r>
              <a:rPr lang="en-US"/>
              <a:t>6/13/2021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1" tIns="48325" rIns="96651" bIns="48325" rtlCol="0" anchor="ctr"/>
          <a:lstStyle/>
          <a:p>
            <a:endParaRPr lang="en-US"/>
          </a:p>
        </p:txBody>
      </p:sp>
      <p:sp>
        <p:nvSpPr>
          <p:cNvPr id="5" name="Notes Placeholder 4"/>
          <p:cNvSpPr>
            <a:spLocks noGrp="1"/>
          </p:cNvSpPr>
          <p:nvPr>
            <p:ph type="body" sz="quarter" idx="3"/>
          </p:nvPr>
        </p:nvSpPr>
        <p:spPr>
          <a:xfrm>
            <a:off x="731521" y="4620578"/>
            <a:ext cx="5852160" cy="3780472"/>
          </a:xfrm>
          <a:prstGeom prst="rect">
            <a:avLst/>
          </a:prstGeom>
        </p:spPr>
        <p:txBody>
          <a:bodyPr vert="horz" lIns="96651" tIns="48325" rIns="96651" bIns="4832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51" tIns="48325" rIns="96651" bIns="48325"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51" tIns="48325" rIns="96651" bIns="48325" rtlCol="0" anchor="b"/>
          <a:lstStyle>
            <a:lvl1pPr algn="r">
              <a:defRPr sz="1200"/>
            </a:lvl1pPr>
          </a:lstStyle>
          <a:p>
            <a:fld id="{FFEF1216-2DF8-4B0E-A12D-86DD3E064CA4}" type="slidenum">
              <a:rPr lang="en-US" smtClean="0"/>
              <a:t>‹#›</a:t>
            </a:fld>
            <a:endParaRPr lang="en-US"/>
          </a:p>
        </p:txBody>
      </p:sp>
    </p:spTree>
    <p:extLst>
      <p:ext uri="{BB962C8B-B14F-4D97-AF65-F5344CB8AC3E}">
        <p14:creationId xmlns:p14="http://schemas.microsoft.com/office/powerpoint/2010/main" val="310738821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82A05A7-E6D2-4526-8D83-131C5E6A6D2E}" type="datetimeFigureOut">
              <a:rPr lang="en-US" smtClean="0"/>
              <a:t>6/13/2021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3194948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2A05A7-E6D2-4526-8D83-131C5E6A6D2E}" type="datetimeFigureOut">
              <a:rPr lang="en-US" smtClean="0"/>
              <a:t>6/13/2021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3337850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2A05A7-E6D2-4526-8D83-131C5E6A6D2E}" type="datetimeFigureOut">
              <a:rPr lang="en-US" smtClean="0"/>
              <a:t>6/13/2021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33551883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159897368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237418673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243949857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137480034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286445520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283015970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266275652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218600826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2A05A7-E6D2-4526-8D83-131C5E6A6D2E}" type="datetimeFigureOut">
              <a:rPr lang="en-US" smtClean="0"/>
              <a:t>6/13/2021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35094607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86070384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422799585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49507390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265070832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49534231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38216398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17330293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155358484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342895858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2A05A7-E6D2-4526-8D83-131C5E6A6D2E}" type="datetimeFigureOut">
              <a:rPr lang="en-US" smtClean="0"/>
              <a:t>6/13/2021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2053734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82A05A7-E6D2-4526-8D83-131C5E6A6D2E}" type="datetimeFigureOut">
              <a:rPr lang="en-US" smtClean="0"/>
              <a:t>6/13/2021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3795207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82A05A7-E6D2-4526-8D83-131C5E6A6D2E}" type="datetimeFigureOut">
              <a:rPr lang="en-US" smtClean="0"/>
              <a:t>6/13/2021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1557513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82A05A7-E6D2-4526-8D83-131C5E6A6D2E}" type="datetimeFigureOut">
              <a:rPr lang="en-US" smtClean="0"/>
              <a:t>6/13/2021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3052210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2A05A7-E6D2-4526-8D83-131C5E6A6D2E}" type="datetimeFigureOut">
              <a:rPr lang="en-US" smtClean="0"/>
              <a:t>6/13/2021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3779515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2A05A7-E6D2-4526-8D83-131C5E6A6D2E}" type="datetimeFigureOut">
              <a:rPr lang="en-US" smtClean="0"/>
              <a:t>6/13/2021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606408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2A05A7-E6D2-4526-8D83-131C5E6A6D2E}" type="datetimeFigureOut">
              <a:rPr lang="en-US" smtClean="0"/>
              <a:t>6/13/2021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D10510-22FD-45F5-A62B-513EB0D73E96}" type="slidenum">
              <a:rPr lang="en-US" smtClean="0"/>
              <a:t>‹#›</a:t>
            </a:fld>
            <a:endParaRPr lang="en-US"/>
          </a:p>
        </p:txBody>
      </p:sp>
    </p:spTree>
    <p:extLst>
      <p:ext uri="{BB962C8B-B14F-4D97-AF65-F5344CB8AC3E}">
        <p14:creationId xmlns:p14="http://schemas.microsoft.com/office/powerpoint/2010/main" val="2928934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2A05A7-E6D2-4526-8D83-131C5E6A6D2E}" type="datetimeFigureOut">
              <a:rPr lang="en-US" smtClean="0"/>
              <a:t>6/13/2021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D10510-22FD-45F5-A62B-513EB0D73E96}" type="slidenum">
              <a:rPr lang="en-US" smtClean="0"/>
              <a:t>‹#›</a:t>
            </a:fld>
            <a:endParaRPr lang="en-US"/>
          </a:p>
        </p:txBody>
      </p:sp>
    </p:spTree>
    <p:extLst>
      <p:ext uri="{BB962C8B-B14F-4D97-AF65-F5344CB8AC3E}">
        <p14:creationId xmlns:p14="http://schemas.microsoft.com/office/powerpoint/2010/main" val="40543081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674925019"/>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June 13, 2021</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8499848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21217"/>
            <a:ext cx="8229600" cy="4431983"/>
          </a:xfrm>
          <a:solidFill>
            <a:schemeClr val="bg1"/>
          </a:solidFill>
          <a:ln>
            <a:solidFill>
              <a:schemeClr val="tx1"/>
            </a:solidFill>
          </a:ln>
        </p:spPr>
        <p:txBody>
          <a:bodyPr>
            <a:spAutoFit/>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0" lang="en-US" sz="2400" b="0" i="0" u="none" strike="noStrike" kern="1200" cap="none" spc="0" normalizeH="0" baseline="0" noProof="0" dirty="0">
                <a:ln>
                  <a:noFill/>
                </a:ln>
                <a:solidFill>
                  <a:prstClr val="black"/>
                </a:solidFill>
                <a:effectLst/>
                <a:uLnTx/>
                <a:uFillTx/>
                <a:latin typeface="Book Antiqua" panose="02040602050305030304" pitchFamily="18" charset="0"/>
              </a:rPr>
              <a:t>‘He has a pre-vision of forces within the Empire taking shape under the leadership of men who, </a:t>
            </a:r>
            <a:r>
              <a:rPr kumimoji="0" lang="en-US" sz="2200" b="0" i="0" u="none" strike="noStrike" kern="1200" cap="none" spc="0" normalizeH="0" baseline="0" noProof="0" dirty="0">
                <a:ln>
                  <a:noFill/>
                </a:ln>
                <a:solidFill>
                  <a:prstClr val="black"/>
                </a:solidFill>
                <a:effectLst/>
                <a:uLnTx/>
                <a:uFillTx/>
                <a:latin typeface="Book Antiqua" panose="02040602050305030304" pitchFamily="18" charset="0"/>
              </a:rPr>
              <a:t>without the Imperial </a:t>
            </a:r>
            <a:r>
              <a:rPr lang="en-US" sz="2400" dirty="0">
                <a:latin typeface="Book Antiqua" panose="02040602050305030304" pitchFamily="18" charset="0"/>
              </a:rPr>
              <a:t>purple, would possess Imperial powers, and would use them for the destruction of Rome. His forecast was verified by the long series of disasters sustained at the hands of Alaric, Genseric, </a:t>
            </a:r>
            <a:r>
              <a:rPr lang="en-US" sz="2400" dirty="0" err="1">
                <a:latin typeface="Book Antiqua" panose="02040602050305030304" pitchFamily="18" charset="0"/>
              </a:rPr>
              <a:t>Ricimer</a:t>
            </a:r>
            <a:r>
              <a:rPr lang="en-US" sz="2400" dirty="0">
                <a:latin typeface="Book Antiqua" panose="02040602050305030304" pitchFamily="18" charset="0"/>
              </a:rPr>
              <a:t>, </a:t>
            </a:r>
            <a:r>
              <a:rPr lang="en-US" sz="2400" dirty="0" err="1">
                <a:latin typeface="Book Antiqua" panose="02040602050305030304" pitchFamily="18" charset="0"/>
              </a:rPr>
              <a:t>Totila</a:t>
            </a:r>
            <a:r>
              <a:rPr lang="en-US" sz="2400" dirty="0">
                <a:latin typeface="Book Antiqua" panose="02040602050305030304" pitchFamily="18" charset="0"/>
              </a:rPr>
              <a:t>, the representatives of the hordes which overran the West in the 5</a:t>
            </a:r>
            <a:r>
              <a:rPr lang="en-US" sz="2400" baseline="30000" dirty="0">
                <a:latin typeface="Book Antiqua" panose="02040602050305030304" pitchFamily="18" charset="0"/>
              </a:rPr>
              <a:t>th</a:t>
            </a:r>
            <a:r>
              <a:rPr lang="en-US" sz="2400" dirty="0">
                <a:latin typeface="Book Antiqua" panose="02040602050305030304" pitchFamily="18" charset="0"/>
              </a:rPr>
              <a:t> and 6th centuries; not to mention later sieges by less barbarous foes. No reader of the Decline and Fall can be at a loss for materials which will at once illustrate and justify the general trend of St. John’s prophecy’ (225).”</a:t>
            </a:r>
            <a:endParaRPr kumimoji="0" lang="en-US" sz="1800" b="0" i="0" u="none" strike="noStrike" kern="1200" cap="none" spc="0" normalizeH="0" baseline="0" noProof="0" dirty="0">
              <a:ln>
                <a:noFill/>
              </a:ln>
              <a:solidFill>
                <a:prstClr val="black"/>
              </a:solidFill>
              <a:effectLst/>
              <a:uLnTx/>
              <a:uFillTx/>
              <a:latin typeface="Book Antiqua" panose="0204060205030503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0" lang="en-US" sz="1800" b="0" i="0" u="none" strike="noStrike" kern="1200" cap="none" spc="0" normalizeH="0" baseline="0" noProof="0" dirty="0">
                <a:ln>
                  <a:noFill/>
                </a:ln>
                <a:solidFill>
                  <a:prstClr val="black"/>
                </a:solidFill>
                <a:effectLst/>
                <a:uLnTx/>
                <a:uFillTx/>
                <a:latin typeface="Book Antiqua" panose="02040602050305030304" pitchFamily="18" charset="0"/>
              </a:rPr>
              <a:t>(Robert Harkrider, </a:t>
            </a:r>
            <a:r>
              <a:rPr kumimoji="0" lang="en-US" sz="1800" b="0" i="1" u="none" strike="noStrike" kern="1200" cap="none" spc="0" normalizeH="0" baseline="0" noProof="0" dirty="0">
                <a:ln>
                  <a:noFill/>
                </a:ln>
                <a:solidFill>
                  <a:prstClr val="black"/>
                </a:solidFill>
                <a:effectLst/>
                <a:uLnTx/>
                <a:uFillTx/>
                <a:latin typeface="Book Antiqua" panose="02040602050305030304" pitchFamily="18" charset="0"/>
              </a:rPr>
              <a:t>Revelation</a:t>
            </a:r>
            <a:r>
              <a:rPr kumimoji="0" lang="en-US" sz="1800" b="0" i="0" u="none" strike="noStrike" kern="1200" cap="none" spc="0" normalizeH="0" baseline="0" noProof="0" dirty="0">
                <a:ln>
                  <a:noFill/>
                </a:ln>
                <a:solidFill>
                  <a:prstClr val="black"/>
                </a:solidFill>
                <a:effectLst/>
                <a:uLnTx/>
                <a:uFillTx/>
                <a:latin typeface="Book Antiqua" panose="02040602050305030304" pitchFamily="18" charset="0"/>
              </a:rPr>
              <a:t>, Truth Commentaries, pages </a:t>
            </a:r>
            <a:r>
              <a:rPr lang="en-US" sz="1800" dirty="0">
                <a:solidFill>
                  <a:prstClr val="black"/>
                </a:solidFill>
                <a:latin typeface="Book Antiqua" panose="02040602050305030304" pitchFamily="18" charset="0"/>
              </a:rPr>
              <a:t>266-267)</a:t>
            </a:r>
            <a:endParaRPr kumimoji="0" lang="en-US" sz="1800" b="0" i="0" u="none" strike="noStrike" kern="1200" cap="none" spc="0" normalizeH="0" baseline="0" noProof="0" dirty="0">
              <a:ln>
                <a:noFill/>
              </a:ln>
              <a:solidFill>
                <a:prstClr val="black"/>
              </a:solidFill>
              <a:effectLst/>
              <a:uLnTx/>
              <a:uFillTx/>
              <a:latin typeface="Book Antiqua" panose="02040602050305030304" pitchFamily="18" charset="0"/>
            </a:endParaRPr>
          </a:p>
        </p:txBody>
      </p:sp>
      <p:sp>
        <p:nvSpPr>
          <p:cNvPr id="4" name="Rectangle 3">
            <a:extLst>
              <a:ext uri="{FF2B5EF4-FFF2-40B4-BE49-F238E27FC236}">
                <a16:creationId xmlns:a16="http://schemas.microsoft.com/office/drawing/2014/main" id="{4A76116C-CBE1-4DD1-A6E3-56082E9359C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17</a:t>
            </a:r>
          </a:p>
        </p:txBody>
      </p:sp>
      <p:sp>
        <p:nvSpPr>
          <p:cNvPr id="7" name="Title 1">
            <a:extLst>
              <a:ext uri="{FF2B5EF4-FFF2-40B4-BE49-F238E27FC236}">
                <a16:creationId xmlns:a16="http://schemas.microsoft.com/office/drawing/2014/main" id="{2BCC8619-38C8-43E5-A133-4A8D482D5C00}"/>
              </a:ext>
            </a:extLst>
          </p:cNvPr>
          <p:cNvSpPr>
            <a:spLocks noGrp="1"/>
          </p:cNvSpPr>
          <p:nvPr>
            <p:ph type="title"/>
          </p:nvPr>
        </p:nvSpPr>
        <p:spPr>
          <a:xfrm>
            <a:off x="457200" y="458450"/>
            <a:ext cx="8229600" cy="1446550"/>
          </a:xfrm>
          <a:solidFill>
            <a:schemeClr val="tx1"/>
          </a:solidFill>
          <a:ln w="38100">
            <a:noFill/>
          </a:ln>
        </p:spPr>
        <p:txBody>
          <a:bodyPr>
            <a:spAutoFit/>
          </a:bodyPr>
          <a:lstStyle/>
          <a:p>
            <a:r>
              <a:rPr lang="en-US" b="1" cap="small" dirty="0">
                <a:solidFill>
                  <a:schemeClr val="bg1"/>
                </a:solidFill>
                <a:latin typeface="Elephant" pitchFamily="18" charset="0"/>
              </a:rPr>
              <a:t>The Waters, The Ten Horns, The Woman …</a:t>
            </a:r>
          </a:p>
        </p:txBody>
      </p:sp>
    </p:spTree>
    <p:extLst>
      <p:ext uri="{BB962C8B-B14F-4D97-AF65-F5344CB8AC3E}">
        <p14:creationId xmlns:p14="http://schemas.microsoft.com/office/powerpoint/2010/main" val="11953681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7193"/>
            <a:ext cx="8229600" cy="4228850"/>
          </a:xfrm>
          <a:solidFill>
            <a:schemeClr val="bg1"/>
          </a:solidFill>
          <a:ln>
            <a:solidFill>
              <a:schemeClr val="tx1"/>
            </a:solidFill>
          </a:ln>
        </p:spPr>
        <p:txBody>
          <a:bodyPr>
            <a:spAutoFit/>
          </a:bodyPr>
          <a:lstStyle/>
          <a:p>
            <a:r>
              <a:rPr lang="en-US" dirty="0">
                <a:latin typeface="Book Antiqua" pitchFamily="18" charset="0"/>
              </a:rPr>
              <a:t>Note: Much of the description of the fall of the harlot is taken from the description of Tyre (Ezekiel 26:14), Nineveh (Nahum 1:9), and Babylon (Isaiah 13:20-22; Jeremiah 51:26).</a:t>
            </a:r>
          </a:p>
          <a:p>
            <a:pPr marL="0" indent="0">
              <a:buNone/>
            </a:pPr>
            <a:endParaRPr lang="en-US" dirty="0">
              <a:latin typeface="Book Antiqua" pitchFamily="18" charset="0"/>
            </a:endParaRPr>
          </a:p>
          <a:p>
            <a:r>
              <a:rPr lang="en-US" dirty="0">
                <a:latin typeface="Book Antiqua" pitchFamily="18" charset="0"/>
              </a:rPr>
              <a:t>Rome would never again be a world power!</a:t>
            </a:r>
          </a:p>
        </p:txBody>
      </p:sp>
      <p:sp>
        <p:nvSpPr>
          <p:cNvPr id="4" name="Rectangle 3">
            <a:extLst>
              <a:ext uri="{FF2B5EF4-FFF2-40B4-BE49-F238E27FC236}">
                <a16:creationId xmlns:a16="http://schemas.microsoft.com/office/drawing/2014/main" id="{4A76116C-CBE1-4DD1-A6E3-56082E9359C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
        <p:nvSpPr>
          <p:cNvPr id="7" name="Title 1">
            <a:extLst>
              <a:ext uri="{FF2B5EF4-FFF2-40B4-BE49-F238E27FC236}">
                <a16:creationId xmlns:a16="http://schemas.microsoft.com/office/drawing/2014/main" id="{7D5BE460-9433-4422-B1DD-622A2BADD2C5}"/>
              </a:ext>
            </a:extLst>
          </p:cNvPr>
          <p:cNvSpPr>
            <a:spLocks noGrp="1"/>
          </p:cNvSpPr>
          <p:nvPr>
            <p:ph type="title"/>
          </p:nvPr>
        </p:nvSpPr>
        <p:spPr>
          <a:xfrm>
            <a:off x="457200" y="458450"/>
            <a:ext cx="8229600" cy="1446550"/>
          </a:xfrm>
          <a:solidFill>
            <a:schemeClr val="tx1"/>
          </a:solidFill>
          <a:ln w="38100">
            <a:noFill/>
          </a:ln>
        </p:spPr>
        <p:txBody>
          <a:bodyPr>
            <a:spAutoFit/>
          </a:bodyPr>
          <a:lstStyle/>
          <a:p>
            <a:r>
              <a:rPr lang="en-US" b="1" cap="small" dirty="0">
                <a:solidFill>
                  <a:schemeClr val="bg1"/>
                </a:solidFill>
                <a:latin typeface="Elephant" pitchFamily="18" charset="0"/>
              </a:rPr>
              <a:t>The Waters, The Ten Horns, The Woman …</a:t>
            </a:r>
          </a:p>
        </p:txBody>
      </p:sp>
    </p:spTree>
    <p:extLst>
      <p:ext uri="{BB962C8B-B14F-4D97-AF65-F5344CB8AC3E}">
        <p14:creationId xmlns:p14="http://schemas.microsoft.com/office/powerpoint/2010/main" val="15207700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2076539"/>
            <a:ext cx="8991600" cy="4324261"/>
          </a:xfrm>
          <a:solidFill>
            <a:schemeClr val="bg1"/>
          </a:solidFill>
          <a:ln>
            <a:solidFill>
              <a:schemeClr val="tx1"/>
            </a:solidFill>
          </a:ln>
        </p:spPr>
        <p:txBody>
          <a:bodyPr wrap="square">
            <a:spAutoFit/>
          </a:bodyPr>
          <a:lstStyle/>
          <a:p>
            <a:pPr>
              <a:spcBef>
                <a:spcPts val="0"/>
              </a:spcBef>
            </a:pPr>
            <a:r>
              <a:rPr lang="en-US" sz="2500" dirty="0">
                <a:latin typeface="Book Antiqua" pitchFamily="18" charset="0"/>
              </a:rPr>
              <a:t>Fate and identity of the harlot</a:t>
            </a:r>
          </a:p>
          <a:p>
            <a:pPr>
              <a:spcBef>
                <a:spcPts val="0"/>
              </a:spcBef>
            </a:pPr>
            <a:r>
              <a:rPr lang="en-US" sz="2500" dirty="0">
                <a:latin typeface="Book Antiqua" pitchFamily="18" charset="0"/>
              </a:rPr>
              <a:t>“</a:t>
            </a:r>
            <a:r>
              <a:rPr lang="en-US" sz="2500" b="1" dirty="0">
                <a:latin typeface="Book Antiqua" panose="02040602050305030304" pitchFamily="18" charset="0"/>
              </a:rPr>
              <a:t>Waters where the beast sits</a:t>
            </a:r>
            <a:r>
              <a:rPr lang="en-US" sz="2500" dirty="0">
                <a:latin typeface="Book Antiqua" pitchFamily="18" charset="0"/>
              </a:rPr>
              <a:t>”</a:t>
            </a:r>
          </a:p>
          <a:p>
            <a:pPr lvl="1">
              <a:spcBef>
                <a:spcPts val="0"/>
              </a:spcBef>
            </a:pPr>
            <a:r>
              <a:rPr lang="en-US" sz="2500" dirty="0">
                <a:latin typeface="Book Antiqua" pitchFamily="18" charset="0"/>
              </a:rPr>
              <a:t>Peoples, nations, tongues, and multitudes</a:t>
            </a:r>
          </a:p>
          <a:p>
            <a:pPr lvl="1">
              <a:spcBef>
                <a:spcPts val="0"/>
              </a:spcBef>
            </a:pPr>
            <a:r>
              <a:rPr lang="en-US" sz="2500" dirty="0">
                <a:latin typeface="Book Antiqua" pitchFamily="18" charset="0"/>
              </a:rPr>
              <a:t>Harlot and beast reign over the same subjects</a:t>
            </a:r>
          </a:p>
          <a:p>
            <a:pPr>
              <a:spcBef>
                <a:spcPts val="0"/>
              </a:spcBef>
            </a:pPr>
            <a:r>
              <a:rPr lang="en-US" sz="2500" dirty="0">
                <a:latin typeface="Book Antiqua" pitchFamily="18" charset="0"/>
              </a:rPr>
              <a:t>“</a:t>
            </a:r>
            <a:r>
              <a:rPr lang="en-US" sz="2500" b="1" dirty="0">
                <a:latin typeface="Book Antiqua" panose="02040602050305030304" pitchFamily="18" charset="0"/>
              </a:rPr>
              <a:t>Ten horns – shall hate the beast</a:t>
            </a:r>
            <a:r>
              <a:rPr lang="en-US" sz="2500" dirty="0">
                <a:latin typeface="Book Antiqua" pitchFamily="18" charset="0"/>
              </a:rPr>
              <a:t>”</a:t>
            </a:r>
          </a:p>
          <a:p>
            <a:pPr lvl="1">
              <a:spcBef>
                <a:spcPts val="0"/>
              </a:spcBef>
            </a:pPr>
            <a:r>
              <a:rPr lang="en-US" sz="2500" dirty="0">
                <a:latin typeface="Book Antiqua" pitchFamily="18" charset="0"/>
              </a:rPr>
              <a:t>Make her desolate, naked, eat her flesh, burn her with fire</a:t>
            </a:r>
          </a:p>
          <a:p>
            <a:pPr lvl="1">
              <a:spcBef>
                <a:spcPts val="0"/>
              </a:spcBef>
            </a:pPr>
            <a:r>
              <a:rPr lang="en-US" sz="2500" b="1" dirty="0">
                <a:latin typeface="Book Antiqua" panose="02040602050305030304" pitchFamily="18" charset="0"/>
              </a:rPr>
              <a:t>Roman Empire </a:t>
            </a:r>
            <a:r>
              <a:rPr lang="en-US" sz="2500" dirty="0">
                <a:latin typeface="Book Antiqua" pitchFamily="18" charset="0"/>
              </a:rPr>
              <a:t>crumbled from </a:t>
            </a:r>
            <a:r>
              <a:rPr lang="en-US" sz="2500" b="1" dirty="0">
                <a:latin typeface="Book Antiqua" pitchFamily="18" charset="0"/>
              </a:rPr>
              <a:t>within. This is what Daniel had told Nebuchadnezzar. Daniel 2:42ff</a:t>
            </a:r>
          </a:p>
          <a:p>
            <a:pPr lvl="1">
              <a:spcBef>
                <a:spcPts val="0"/>
              </a:spcBef>
            </a:pPr>
            <a:r>
              <a:rPr lang="en-US" sz="2500" dirty="0">
                <a:latin typeface="Book Antiqua" pitchFamily="18" charset="0"/>
              </a:rPr>
              <a:t>Wicked men will be </a:t>
            </a:r>
            <a:r>
              <a:rPr lang="en-US" sz="2500" b="1" dirty="0">
                <a:latin typeface="Book Antiqua" panose="02040602050305030304" pitchFamily="18" charset="0"/>
              </a:rPr>
              <a:t>devoured</a:t>
            </a:r>
            <a:r>
              <a:rPr lang="en-US" sz="2500" dirty="0">
                <a:latin typeface="Book Antiqua" pitchFamily="18" charset="0"/>
              </a:rPr>
              <a:t> by their own wickedness!</a:t>
            </a:r>
          </a:p>
          <a:p>
            <a:pPr lvl="1">
              <a:spcBef>
                <a:spcPts val="0"/>
              </a:spcBef>
            </a:pPr>
            <a:r>
              <a:rPr lang="en-US" sz="2500" dirty="0">
                <a:latin typeface="Book Antiqua" pitchFamily="18" charset="0"/>
              </a:rPr>
              <a:t>Give “</a:t>
            </a:r>
            <a:r>
              <a:rPr lang="en-US" sz="2500" b="1" dirty="0">
                <a:latin typeface="Book Antiqua" panose="02040602050305030304" pitchFamily="18" charset="0"/>
              </a:rPr>
              <a:t>allegiance</a:t>
            </a:r>
            <a:r>
              <a:rPr lang="en-US" sz="2500" dirty="0">
                <a:latin typeface="Book Antiqua" pitchFamily="18" charset="0"/>
              </a:rPr>
              <a:t>” for political and economic advantages</a:t>
            </a:r>
          </a:p>
        </p:txBody>
      </p:sp>
      <p:sp>
        <p:nvSpPr>
          <p:cNvPr id="4" name="Rectangle 3">
            <a:extLst>
              <a:ext uri="{FF2B5EF4-FFF2-40B4-BE49-F238E27FC236}">
                <a16:creationId xmlns:a16="http://schemas.microsoft.com/office/drawing/2014/main" id="{4A76116C-CBE1-4DD1-A6E3-56082E9359C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
        <p:nvSpPr>
          <p:cNvPr id="7" name="Title 1">
            <a:extLst>
              <a:ext uri="{FF2B5EF4-FFF2-40B4-BE49-F238E27FC236}">
                <a16:creationId xmlns:a16="http://schemas.microsoft.com/office/drawing/2014/main" id="{AC5E3148-195E-4C16-9F11-A6FE2C540D3F}"/>
              </a:ext>
            </a:extLst>
          </p:cNvPr>
          <p:cNvSpPr>
            <a:spLocks noGrp="1"/>
          </p:cNvSpPr>
          <p:nvPr>
            <p:ph type="title"/>
          </p:nvPr>
        </p:nvSpPr>
        <p:spPr>
          <a:xfrm>
            <a:off x="457200" y="458450"/>
            <a:ext cx="8229600" cy="1446550"/>
          </a:xfrm>
          <a:solidFill>
            <a:schemeClr val="tx1"/>
          </a:solidFill>
          <a:ln w="38100">
            <a:noFill/>
          </a:ln>
        </p:spPr>
        <p:txBody>
          <a:bodyPr>
            <a:spAutoFit/>
          </a:bodyPr>
          <a:lstStyle/>
          <a:p>
            <a:r>
              <a:rPr lang="en-US" b="1" cap="small" dirty="0">
                <a:solidFill>
                  <a:schemeClr val="bg1"/>
                </a:solidFill>
                <a:latin typeface="Elephant" pitchFamily="18" charset="0"/>
              </a:rPr>
              <a:t>The Waters, The Ten Horns, The Woman …</a:t>
            </a:r>
          </a:p>
        </p:txBody>
      </p:sp>
    </p:spTree>
    <p:extLst>
      <p:ext uri="{BB962C8B-B14F-4D97-AF65-F5344CB8AC3E}">
        <p14:creationId xmlns:p14="http://schemas.microsoft.com/office/powerpoint/2010/main" val="3243569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heel(1)">
                                      <p:cBhvr>
                                        <p:cTn id="10" dur="2000"/>
                                        <p:tgtEl>
                                          <p:spTgt spid="3">
                                            <p:txEl>
                                              <p:pRg st="2" end="2"/>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heel(1)">
                                      <p:cBhvr>
                                        <p:cTn id="13" dur="20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 calcmode="lin" valueType="num">
                                      <p:cBhvr>
                                        <p:cTn id="1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0" dur="500"/>
                                        <p:tgtEl>
                                          <p:spTgt spid="3">
                                            <p:txEl>
                                              <p:pRg st="4" end="4"/>
                                            </p:txEl>
                                          </p:spTgt>
                                        </p:tgtEl>
                                      </p:cBhvr>
                                    </p:animEffect>
                                  </p:childTnLst>
                                </p:cTn>
                              </p:par>
                              <p:par>
                                <p:cTn id="21" presetID="53" presetClass="entr" presetSubtype="16"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p:cTn id="23"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25" dur="500"/>
                                        <p:tgtEl>
                                          <p:spTgt spid="3">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circle(in)">
                                      <p:cBhvr>
                                        <p:cTn id="30" dur="2000"/>
                                        <p:tgtEl>
                                          <p:spTgt spid="3">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p:cTn id="35"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7" end="7"/>
                                            </p:txEl>
                                          </p:spTgt>
                                        </p:tgtEl>
                                      </p:cBhvr>
                                    </p:animEffect>
                                  </p:childTnLst>
                                </p:cTn>
                              </p:par>
                              <p:par>
                                <p:cTn id="39" presetID="31" presetClass="entr" presetSubtype="0" fill="hold"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 calcmode="lin" valueType="num">
                                      <p:cBhvr>
                                        <p:cTn id="41"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42"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43"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44"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996619"/>
            <a:ext cx="8991600" cy="4708981"/>
          </a:xfrm>
          <a:solidFill>
            <a:schemeClr val="bg1"/>
          </a:solidFill>
          <a:ln>
            <a:solidFill>
              <a:schemeClr val="tx1"/>
            </a:solidFill>
          </a:ln>
        </p:spPr>
        <p:txBody>
          <a:bodyPr wrap="square">
            <a:spAutoFit/>
          </a:bodyPr>
          <a:lstStyle/>
          <a:p>
            <a:pPr>
              <a:spcBef>
                <a:spcPts val="0"/>
              </a:spcBef>
            </a:pPr>
            <a:r>
              <a:rPr lang="en-US" sz="2500" dirty="0">
                <a:latin typeface="Book Antiqua" panose="02040602050305030304" pitchFamily="18" charset="0"/>
              </a:rPr>
              <a:t>Who is the “</a:t>
            </a:r>
            <a:r>
              <a:rPr lang="en-US" sz="2500" b="1" dirty="0">
                <a:latin typeface="Book Antiqua" panose="02040602050305030304" pitchFamily="18" charset="0"/>
              </a:rPr>
              <a:t>Architect</a:t>
            </a:r>
            <a:r>
              <a:rPr lang="en-US" sz="2500" dirty="0">
                <a:latin typeface="Book Antiqua" pitchFamily="18" charset="0"/>
              </a:rPr>
              <a:t>” behind her fate?</a:t>
            </a:r>
          </a:p>
          <a:p>
            <a:pPr lvl="1">
              <a:spcBef>
                <a:spcPts val="0"/>
              </a:spcBef>
            </a:pPr>
            <a:r>
              <a:rPr lang="en-US" sz="2500" b="1" dirty="0">
                <a:latin typeface="Book Antiqua" panose="02040602050305030304" pitchFamily="18" charset="0"/>
              </a:rPr>
              <a:t>GOD IS !</a:t>
            </a:r>
          </a:p>
          <a:p>
            <a:pPr>
              <a:spcBef>
                <a:spcPts val="0"/>
              </a:spcBef>
            </a:pPr>
            <a:r>
              <a:rPr lang="en-US" sz="2500" dirty="0">
                <a:latin typeface="Book Antiqua" pitchFamily="18" charset="0"/>
              </a:rPr>
              <a:t>Many nations gave </a:t>
            </a:r>
            <a:r>
              <a:rPr lang="en-US" sz="2500" b="1" dirty="0">
                <a:latin typeface="Book Antiqua" panose="02040602050305030304" pitchFamily="18" charset="0"/>
              </a:rPr>
              <a:t>diplomatic hypocrisy </a:t>
            </a:r>
            <a:r>
              <a:rPr lang="en-US" sz="2500" dirty="0">
                <a:latin typeface="Book Antiqua" pitchFamily="18" charset="0"/>
              </a:rPr>
              <a:t>pretending to honor her – but despised her!</a:t>
            </a:r>
          </a:p>
          <a:p>
            <a:pPr>
              <a:spcBef>
                <a:spcPts val="0"/>
              </a:spcBef>
            </a:pPr>
            <a:r>
              <a:rPr lang="en-US" sz="2500" dirty="0">
                <a:latin typeface="Book Antiqua" pitchFamily="18" charset="0"/>
              </a:rPr>
              <a:t>God will </a:t>
            </a:r>
            <a:r>
              <a:rPr lang="en-US" sz="2500" b="1" dirty="0">
                <a:latin typeface="Book Antiqua" panose="02040602050305030304" pitchFamily="18" charset="0"/>
              </a:rPr>
              <a:t>fulfill His will</a:t>
            </a:r>
            <a:r>
              <a:rPr lang="en-US" sz="2500" dirty="0">
                <a:latin typeface="Book Antiqua" pitchFamily="18" charset="0"/>
              </a:rPr>
              <a:t>! </a:t>
            </a:r>
          </a:p>
          <a:p>
            <a:pPr lvl="1">
              <a:spcBef>
                <a:spcPts val="0"/>
              </a:spcBef>
            </a:pPr>
            <a:r>
              <a:rPr lang="en-US" sz="2500" dirty="0">
                <a:latin typeface="Book Antiqua" pitchFamily="18" charset="0"/>
              </a:rPr>
              <a:t>Revelation 17:17, </a:t>
            </a:r>
            <a:r>
              <a:rPr lang="en-US" sz="2500" i="1" dirty="0">
                <a:latin typeface="Book Antiqua" pitchFamily="18" charset="0"/>
              </a:rPr>
              <a:t>“For God did put in their hearts to do his mind, and to come to one mind, and to give their kingdom unto the beast, until the words of God should be accomplished.”</a:t>
            </a:r>
            <a:r>
              <a:rPr lang="en-US" sz="2500" dirty="0">
                <a:latin typeface="Book Antiqua" pitchFamily="18" charset="0"/>
              </a:rPr>
              <a:t> (cf. Daniel 2:40ff; 4:28ff; 7:23-28)</a:t>
            </a:r>
          </a:p>
          <a:p>
            <a:pPr marL="0" indent="0">
              <a:spcBef>
                <a:spcPts val="0"/>
              </a:spcBef>
              <a:buNone/>
            </a:pPr>
            <a:endParaRPr lang="en-US" sz="2500" dirty="0">
              <a:latin typeface="Book Antiqua" pitchFamily="18" charset="0"/>
            </a:endParaRPr>
          </a:p>
          <a:p>
            <a:pPr>
              <a:spcBef>
                <a:spcPts val="0"/>
              </a:spcBef>
            </a:pPr>
            <a:r>
              <a:rPr lang="en-US" sz="2500" dirty="0">
                <a:latin typeface="Book Antiqua" pitchFamily="18" charset="0"/>
              </a:rPr>
              <a:t>Allow the “</a:t>
            </a:r>
            <a:r>
              <a:rPr lang="en-US" sz="2500" b="1" dirty="0">
                <a:latin typeface="Book Antiqua" panose="02040602050305030304" pitchFamily="18" charset="0"/>
              </a:rPr>
              <a:t>puppet kings</a:t>
            </a:r>
            <a:r>
              <a:rPr lang="en-US" sz="2500" dirty="0">
                <a:latin typeface="Book Antiqua" pitchFamily="18" charset="0"/>
              </a:rPr>
              <a:t>” to serve the issues of Rome – until another rises to take her down! (</a:t>
            </a:r>
            <a:r>
              <a:rPr lang="en-US" sz="2500" b="1" i="1" dirty="0">
                <a:latin typeface="Book Antiqua" pitchFamily="18" charset="0"/>
              </a:rPr>
              <a:t>Parthians</a:t>
            </a:r>
            <a:r>
              <a:rPr lang="en-US" sz="2500" dirty="0">
                <a:latin typeface="Book Antiqua" pitchFamily="18" charset="0"/>
              </a:rPr>
              <a:t>)</a:t>
            </a:r>
          </a:p>
        </p:txBody>
      </p:sp>
      <p:sp>
        <p:nvSpPr>
          <p:cNvPr id="4" name="Rectangle 3">
            <a:extLst>
              <a:ext uri="{FF2B5EF4-FFF2-40B4-BE49-F238E27FC236}">
                <a16:creationId xmlns:a16="http://schemas.microsoft.com/office/drawing/2014/main" id="{9963B734-A0AE-4324-8E8A-82C29D033894}"/>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
        <p:nvSpPr>
          <p:cNvPr id="10" name="Title 1">
            <a:extLst>
              <a:ext uri="{FF2B5EF4-FFF2-40B4-BE49-F238E27FC236}">
                <a16:creationId xmlns:a16="http://schemas.microsoft.com/office/drawing/2014/main" id="{4B5FDB5D-BBBF-47B0-BF5F-E204DCC82FD5}"/>
              </a:ext>
            </a:extLst>
          </p:cNvPr>
          <p:cNvSpPr>
            <a:spLocks noGrp="1"/>
          </p:cNvSpPr>
          <p:nvPr>
            <p:ph type="title"/>
          </p:nvPr>
        </p:nvSpPr>
        <p:spPr>
          <a:xfrm>
            <a:off x="457200" y="458450"/>
            <a:ext cx="8229600" cy="1446550"/>
          </a:xfrm>
          <a:solidFill>
            <a:schemeClr val="tx1"/>
          </a:solidFill>
          <a:ln w="38100">
            <a:noFill/>
          </a:ln>
        </p:spPr>
        <p:txBody>
          <a:bodyPr>
            <a:spAutoFit/>
          </a:bodyPr>
          <a:lstStyle/>
          <a:p>
            <a:r>
              <a:rPr lang="en-US" b="1" cap="small" dirty="0">
                <a:solidFill>
                  <a:schemeClr val="bg1"/>
                </a:solidFill>
                <a:latin typeface="Elephant" pitchFamily="18" charset="0"/>
              </a:rPr>
              <a:t>The Waters, The Ten Horns, The Woman …</a:t>
            </a:r>
          </a:p>
        </p:txBody>
      </p:sp>
    </p:spTree>
    <p:extLst>
      <p:ext uri="{BB962C8B-B14F-4D97-AF65-F5344CB8AC3E}">
        <p14:creationId xmlns:p14="http://schemas.microsoft.com/office/powerpoint/2010/main" val="1542152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heel(1)">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 calcmode="lin" valueType="num">
                                      <p:cBhvr>
                                        <p:cTn id="1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4" dur="500"/>
                                        <p:tgtEl>
                                          <p:spTgt spid="3">
                                            <p:txEl>
                                              <p:pRg st="3" end="3"/>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p:cTn id="1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1" presetClass="entr" presetSubtype="0" fill="hold" nodeType="click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 calcmode="lin" valueType="num">
                                      <p:cBhvr>
                                        <p:cTn id="26"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7"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28"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29"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6519" y="555606"/>
            <a:ext cx="8610600" cy="769441"/>
          </a:xfrm>
          <a:solidFill>
            <a:schemeClr val="tx1"/>
          </a:solidFill>
          <a:ln w="38100">
            <a:noFill/>
          </a:ln>
        </p:spPr>
        <p:txBody>
          <a:bodyPr wrap="square">
            <a:spAutoFit/>
          </a:bodyPr>
          <a:lstStyle/>
          <a:p>
            <a:r>
              <a:rPr lang="en-US" b="1" cap="small" dirty="0">
                <a:solidFill>
                  <a:schemeClr val="bg1"/>
                </a:solidFill>
                <a:latin typeface="OldCentury" pitchFamily="2" charset="0"/>
              </a:rPr>
              <a:t>Revelation 17:14 – Theme of the book</a:t>
            </a:r>
          </a:p>
        </p:txBody>
      </p:sp>
      <p:pic>
        <p:nvPicPr>
          <p:cNvPr id="4" name="Content Placeholder 3"/>
          <p:cNvPicPr>
            <a:picLocks noGrp="1" noChangeAspect="1" noChangeArrowheads="1"/>
          </p:cNvPicPr>
          <p:nvPr>
            <p:ph idx="1"/>
          </p:nvPr>
        </p:nvPicPr>
        <p:blipFill>
          <a:blip r:embed="rId2"/>
          <a:srcRect/>
          <a:stretch>
            <a:fillRect/>
          </a:stretch>
        </p:blipFill>
        <p:spPr bwMode="auto">
          <a:xfrm>
            <a:off x="381000" y="1600200"/>
            <a:ext cx="8305800" cy="4953000"/>
          </a:xfrm>
          <a:prstGeom prst="rect">
            <a:avLst/>
          </a:prstGeom>
          <a:noFill/>
          <a:ln w="9525">
            <a:noFill/>
            <a:miter lim="800000"/>
            <a:headEnd/>
            <a:tailEnd/>
          </a:ln>
        </p:spPr>
      </p:pic>
      <p:sp>
        <p:nvSpPr>
          <p:cNvPr id="5" name="TextBox 4"/>
          <p:cNvSpPr txBox="1"/>
          <p:nvPr/>
        </p:nvSpPr>
        <p:spPr>
          <a:xfrm>
            <a:off x="1447800" y="2196167"/>
            <a:ext cx="6096000" cy="298543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prstClr val="black"/>
                </a:solidFill>
                <a:effectLst/>
                <a:uLnTx/>
                <a:uFillTx/>
                <a:latin typeface="Book Antiqua" pitchFamily="18" charset="0"/>
                <a:ea typeface="+mn-ea"/>
                <a:cs typeface="+mn-cs"/>
              </a:rPr>
              <a:t>“</a:t>
            </a:r>
            <a:r>
              <a:rPr kumimoji="0" lang="en-US" sz="2800" b="1" i="1" u="none" strike="noStrike" kern="1200" cap="none" spc="0" normalizeH="0" baseline="0" noProof="0" dirty="0">
                <a:ln>
                  <a:noFill/>
                </a:ln>
                <a:solidFill>
                  <a:prstClr val="black"/>
                </a:solidFill>
                <a:effectLst/>
                <a:uLnTx/>
                <a:uFillTx/>
                <a:latin typeface="Book Antiqua" pitchFamily="18" charset="0"/>
                <a:ea typeface="+mn-ea"/>
                <a:cs typeface="+mn-cs"/>
              </a:rPr>
              <a:t>These shall war against the Lamb, and </a:t>
            </a:r>
            <a:r>
              <a:rPr kumimoji="0" lang="en-US" sz="3200" b="1" i="1" u="sng" strike="noStrike" kern="1200" cap="none" spc="0" normalizeH="0" baseline="0" noProof="0" dirty="0">
                <a:ln>
                  <a:noFill/>
                </a:ln>
                <a:solidFill>
                  <a:prstClr val="black"/>
                </a:solidFill>
                <a:effectLst/>
                <a:uLnTx/>
                <a:uFillTx/>
                <a:latin typeface="Book Antiqua" pitchFamily="18" charset="0"/>
                <a:ea typeface="+mn-ea"/>
                <a:cs typeface="+mn-cs"/>
              </a:rPr>
              <a:t>the Lamb shall overcome them</a:t>
            </a:r>
            <a:r>
              <a:rPr kumimoji="0" lang="en-US" sz="2800" b="1" i="1" u="none" strike="noStrike" kern="1200" cap="none" spc="0" normalizeH="0" baseline="0" noProof="0" dirty="0">
                <a:ln>
                  <a:noFill/>
                </a:ln>
                <a:solidFill>
                  <a:prstClr val="black"/>
                </a:solidFill>
                <a:effectLst/>
                <a:uLnTx/>
                <a:uFillTx/>
                <a:latin typeface="Book Antiqua" pitchFamily="18" charset="0"/>
                <a:ea typeface="+mn-ea"/>
                <a:cs typeface="+mn-cs"/>
              </a:rPr>
              <a:t>, for he is Lord of lords, and King of kings; and </a:t>
            </a:r>
            <a:r>
              <a:rPr kumimoji="0" lang="en-US" sz="3200" b="1" i="1" u="sng" strike="noStrike" kern="1200" cap="none" spc="0" normalizeH="0" baseline="0" noProof="0" dirty="0">
                <a:ln>
                  <a:noFill/>
                </a:ln>
                <a:solidFill>
                  <a:prstClr val="black"/>
                </a:solidFill>
                <a:effectLst/>
                <a:uLnTx/>
                <a:uFillTx/>
                <a:latin typeface="Book Antiqua" pitchFamily="18" charset="0"/>
                <a:ea typeface="+mn-ea"/>
                <a:cs typeface="+mn-cs"/>
              </a:rPr>
              <a:t>they (also shall overcome) that are with him, called and chosen and faithful</a:t>
            </a:r>
            <a:r>
              <a:rPr kumimoji="0" lang="en-US" sz="2800" b="0" i="1" u="none" strike="noStrike" kern="1200" cap="none" spc="0" normalizeH="0" baseline="0" noProof="0" dirty="0">
                <a:ln>
                  <a:noFill/>
                </a:ln>
                <a:solidFill>
                  <a:prstClr val="black"/>
                </a:solidFill>
                <a:effectLst/>
                <a:uLnTx/>
                <a:uFillTx/>
                <a:latin typeface="Book Antiqua" pitchFamily="18" charset="0"/>
                <a:ea typeface="+mn-ea"/>
                <a:cs typeface="+mn-cs"/>
              </a:rPr>
              <a:t>.”</a:t>
            </a:r>
          </a:p>
        </p:txBody>
      </p:sp>
      <p:sp>
        <p:nvSpPr>
          <p:cNvPr id="6" name="Rectangle 5">
            <a:extLst>
              <a:ext uri="{FF2B5EF4-FFF2-40B4-BE49-F238E27FC236}">
                <a16:creationId xmlns:a16="http://schemas.microsoft.com/office/drawing/2014/main" id="{1C83D0FE-8F78-46D1-AD70-328E6FFE49F5}"/>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17</a:t>
            </a:r>
          </a:p>
        </p:txBody>
      </p:sp>
    </p:spTree>
    <p:extLst>
      <p:ext uri="{BB962C8B-B14F-4D97-AF65-F5344CB8AC3E}">
        <p14:creationId xmlns:p14="http://schemas.microsoft.com/office/powerpoint/2010/main" val="1284350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5879"/>
            <a:ext cx="8229600" cy="769441"/>
          </a:xfrm>
          <a:solidFill>
            <a:schemeClr val="tx1"/>
          </a:solidFill>
          <a:ln w="38100">
            <a:noFill/>
          </a:ln>
        </p:spPr>
        <p:txBody>
          <a:bodyPr>
            <a:spAutoFit/>
          </a:bodyPr>
          <a:lstStyle/>
          <a:p>
            <a:r>
              <a:rPr lang="en-US" b="1" cap="small" dirty="0">
                <a:solidFill>
                  <a:schemeClr val="bg1"/>
                </a:solidFill>
                <a:latin typeface="Elephant" pitchFamily="18" charset="0"/>
              </a:rPr>
              <a:t>War With the Lamb!</a:t>
            </a:r>
          </a:p>
        </p:txBody>
      </p:sp>
      <p:sp>
        <p:nvSpPr>
          <p:cNvPr id="3" name="Content Placeholder 2"/>
          <p:cNvSpPr>
            <a:spLocks noGrp="1"/>
          </p:cNvSpPr>
          <p:nvPr>
            <p:ph idx="1"/>
          </p:nvPr>
        </p:nvSpPr>
        <p:spPr>
          <a:xfrm>
            <a:off x="457200" y="1600200"/>
            <a:ext cx="8229600" cy="4770537"/>
          </a:xfrm>
          <a:solidFill>
            <a:schemeClr val="bg1"/>
          </a:solidFill>
          <a:ln>
            <a:solidFill>
              <a:schemeClr val="tx1"/>
            </a:solidFill>
          </a:ln>
        </p:spPr>
        <p:txBody>
          <a:bodyPr>
            <a:spAutoFit/>
          </a:bodyPr>
          <a:lstStyle/>
          <a:p>
            <a:pPr>
              <a:spcBef>
                <a:spcPts val="0"/>
              </a:spcBef>
            </a:pPr>
            <a:r>
              <a:rPr lang="en-US" dirty="0">
                <a:latin typeface="Book Antiqua" pitchFamily="18" charset="0"/>
              </a:rPr>
              <a:t>Can Christ </a:t>
            </a:r>
            <a:r>
              <a:rPr lang="en-US" b="1" dirty="0">
                <a:latin typeface="OldCentury" pitchFamily="2" charset="0"/>
              </a:rPr>
              <a:t>overcome</a:t>
            </a:r>
            <a:r>
              <a:rPr lang="en-US" dirty="0">
                <a:latin typeface="Book Antiqua" pitchFamily="18" charset="0"/>
              </a:rPr>
              <a:t> such powerful foes?</a:t>
            </a:r>
          </a:p>
          <a:p>
            <a:pPr>
              <a:spcBef>
                <a:spcPts val="0"/>
              </a:spcBef>
            </a:pPr>
            <a:r>
              <a:rPr lang="en-US" dirty="0">
                <a:latin typeface="Book Antiqua" pitchFamily="18" charset="0"/>
              </a:rPr>
              <a:t>This one verse defines the </a:t>
            </a:r>
            <a:r>
              <a:rPr lang="en-US" b="1" dirty="0">
                <a:latin typeface="OldCentury" pitchFamily="2" charset="0"/>
              </a:rPr>
              <a:t>whole message </a:t>
            </a:r>
            <a:r>
              <a:rPr lang="en-US" dirty="0">
                <a:latin typeface="Book Antiqua" pitchFamily="18" charset="0"/>
              </a:rPr>
              <a:t>of the Apocalypse!</a:t>
            </a:r>
          </a:p>
          <a:p>
            <a:pPr>
              <a:spcBef>
                <a:spcPts val="0"/>
              </a:spcBef>
            </a:pPr>
            <a:r>
              <a:rPr lang="en-US" dirty="0">
                <a:latin typeface="Book Antiqua" pitchFamily="18" charset="0"/>
              </a:rPr>
              <a:t>Yes, the </a:t>
            </a:r>
            <a:r>
              <a:rPr lang="en-US" b="1" dirty="0">
                <a:latin typeface="OldCentury" pitchFamily="2" charset="0"/>
              </a:rPr>
              <a:t>Lamb will overcome </a:t>
            </a:r>
            <a:r>
              <a:rPr lang="en-US" dirty="0">
                <a:latin typeface="Book Antiqua" pitchFamily="18" charset="0"/>
              </a:rPr>
              <a:t>them!</a:t>
            </a:r>
          </a:p>
          <a:p>
            <a:pPr lvl="1">
              <a:spcBef>
                <a:spcPts val="0"/>
              </a:spcBef>
            </a:pPr>
            <a:r>
              <a:rPr lang="en-US" dirty="0">
                <a:latin typeface="Book Antiqua" pitchFamily="18" charset="0"/>
              </a:rPr>
              <a:t>He shall overcome all enemies!</a:t>
            </a:r>
          </a:p>
          <a:p>
            <a:pPr lvl="1">
              <a:spcBef>
                <a:spcPts val="0"/>
              </a:spcBef>
            </a:pPr>
            <a:r>
              <a:rPr lang="en-US" dirty="0">
                <a:latin typeface="Book Antiqua" pitchFamily="18" charset="0"/>
              </a:rPr>
              <a:t>Doomed to defeat. Revelation 12:7-10</a:t>
            </a:r>
          </a:p>
          <a:p>
            <a:pPr lvl="1">
              <a:spcBef>
                <a:spcPts val="0"/>
              </a:spcBef>
            </a:pPr>
            <a:r>
              <a:rPr lang="en-US" dirty="0">
                <a:latin typeface="Book Antiqua" pitchFamily="18" charset="0"/>
              </a:rPr>
              <a:t>Christ has all authority. Matthew 28:18</a:t>
            </a:r>
          </a:p>
          <a:p>
            <a:pPr>
              <a:spcBef>
                <a:spcPts val="0"/>
              </a:spcBef>
            </a:pPr>
            <a:r>
              <a:rPr lang="en-US" dirty="0">
                <a:latin typeface="Book Antiqua" pitchFamily="18" charset="0"/>
              </a:rPr>
              <a:t>All who ally with Rome face the same fate!</a:t>
            </a:r>
          </a:p>
          <a:p>
            <a:pPr>
              <a:spcBef>
                <a:spcPts val="0"/>
              </a:spcBef>
            </a:pPr>
            <a:r>
              <a:rPr lang="en-US" dirty="0">
                <a:latin typeface="Book Antiqua" pitchFamily="18" charset="0"/>
              </a:rPr>
              <a:t>Why? (Revelation 1:5; Ephesians 1:20-23)</a:t>
            </a:r>
          </a:p>
          <a:p>
            <a:pPr lvl="1">
              <a:spcBef>
                <a:spcPts val="0"/>
              </a:spcBef>
            </a:pPr>
            <a:r>
              <a:rPr lang="en-US" b="1" dirty="0">
                <a:latin typeface="Georgia" pitchFamily="18" charset="0"/>
              </a:rPr>
              <a:t>He is Lord of Lords and king of kings!</a:t>
            </a:r>
          </a:p>
        </p:txBody>
      </p:sp>
      <p:sp>
        <p:nvSpPr>
          <p:cNvPr id="4" name="Rectangle 3">
            <a:extLst>
              <a:ext uri="{FF2B5EF4-FFF2-40B4-BE49-F238E27FC236}">
                <a16:creationId xmlns:a16="http://schemas.microsoft.com/office/drawing/2014/main" id="{C63CDAC1-E1EE-4CDC-B9C0-D6AE4559F3DE}"/>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17</a:t>
            </a:r>
          </a:p>
        </p:txBody>
      </p:sp>
    </p:spTree>
    <p:extLst>
      <p:ext uri="{BB962C8B-B14F-4D97-AF65-F5344CB8AC3E}">
        <p14:creationId xmlns:p14="http://schemas.microsoft.com/office/powerpoint/2010/main" val="708542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p:cTn id="4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6" end="6"/>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p:cTn id="55"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5879"/>
            <a:ext cx="8229600" cy="769441"/>
          </a:xfrm>
          <a:solidFill>
            <a:schemeClr val="tx1"/>
          </a:solidFill>
          <a:ln w="38100">
            <a:noFill/>
          </a:ln>
        </p:spPr>
        <p:txBody>
          <a:bodyPr>
            <a:spAutoFit/>
          </a:bodyPr>
          <a:lstStyle/>
          <a:p>
            <a:r>
              <a:rPr lang="en-US" b="1" cap="small" dirty="0">
                <a:solidFill>
                  <a:schemeClr val="bg1"/>
                </a:solidFill>
                <a:latin typeface="Elephant" pitchFamily="18" charset="0"/>
              </a:rPr>
              <a:t>War With the Lamb!</a:t>
            </a:r>
          </a:p>
        </p:txBody>
      </p:sp>
      <p:sp>
        <p:nvSpPr>
          <p:cNvPr id="3" name="Content Placeholder 2"/>
          <p:cNvSpPr>
            <a:spLocks noGrp="1"/>
          </p:cNvSpPr>
          <p:nvPr>
            <p:ph idx="1"/>
          </p:nvPr>
        </p:nvSpPr>
        <p:spPr>
          <a:xfrm>
            <a:off x="457200" y="1600200"/>
            <a:ext cx="8229600" cy="4930581"/>
          </a:xfrm>
          <a:solidFill>
            <a:schemeClr val="bg1"/>
          </a:solidFill>
          <a:ln>
            <a:solidFill>
              <a:schemeClr val="tx1"/>
            </a:solidFill>
          </a:ln>
        </p:spPr>
        <p:txBody>
          <a:bodyPr>
            <a:spAutoFit/>
          </a:bodyPr>
          <a:lstStyle/>
          <a:p>
            <a:r>
              <a:rPr lang="en-US" dirty="0">
                <a:latin typeface="Book Antiqua" pitchFamily="18" charset="0"/>
              </a:rPr>
              <a:t>All those who are </a:t>
            </a:r>
            <a:r>
              <a:rPr lang="en-US" b="1" dirty="0">
                <a:latin typeface="OldCentury" pitchFamily="2" charset="0"/>
              </a:rPr>
              <a:t>with the Lamb </a:t>
            </a:r>
            <a:r>
              <a:rPr lang="en-US" dirty="0">
                <a:latin typeface="Book Antiqua" pitchFamily="18" charset="0"/>
              </a:rPr>
              <a:t>…</a:t>
            </a:r>
          </a:p>
          <a:p>
            <a:r>
              <a:rPr lang="en-US" dirty="0">
                <a:latin typeface="Book Antiqua" pitchFamily="18" charset="0"/>
              </a:rPr>
              <a:t>Share in </a:t>
            </a:r>
            <a:r>
              <a:rPr lang="en-US" b="1" dirty="0">
                <a:latin typeface="OldCentury" pitchFamily="2" charset="0"/>
              </a:rPr>
              <a:t>His victory</a:t>
            </a:r>
            <a:r>
              <a:rPr lang="en-US" dirty="0">
                <a:latin typeface="Book Antiqua" pitchFamily="18" charset="0"/>
              </a:rPr>
              <a:t>! (cf. Isaiah 53:12)</a:t>
            </a:r>
          </a:p>
          <a:p>
            <a:r>
              <a:rPr lang="en-US" b="1" dirty="0">
                <a:latin typeface="OldCentury" pitchFamily="2" charset="0"/>
              </a:rPr>
              <a:t>Called</a:t>
            </a:r>
          </a:p>
          <a:p>
            <a:pPr lvl="1"/>
            <a:r>
              <a:rPr lang="en-US" dirty="0">
                <a:latin typeface="Book Antiqua" pitchFamily="18" charset="0"/>
              </a:rPr>
              <a:t>By the gospel (</a:t>
            </a:r>
            <a:r>
              <a:rPr lang="en-US" b="1" dirty="0">
                <a:latin typeface="Book Antiqua" pitchFamily="18" charset="0"/>
              </a:rPr>
              <a:t>2 Thessalonians 2:14</a:t>
            </a:r>
            <a:r>
              <a:rPr lang="en-US" dirty="0">
                <a:latin typeface="Book Antiqua" pitchFamily="18" charset="0"/>
              </a:rPr>
              <a:t>)</a:t>
            </a:r>
          </a:p>
          <a:p>
            <a:r>
              <a:rPr lang="en-US" b="1" dirty="0">
                <a:latin typeface="OldCentury" pitchFamily="2" charset="0"/>
              </a:rPr>
              <a:t>Chosen</a:t>
            </a:r>
          </a:p>
          <a:p>
            <a:pPr lvl="1"/>
            <a:r>
              <a:rPr lang="en-US" dirty="0">
                <a:latin typeface="Book Antiqua" pitchFamily="18" charset="0"/>
              </a:rPr>
              <a:t>By obedience (</a:t>
            </a:r>
            <a:r>
              <a:rPr lang="en-US" b="1" dirty="0">
                <a:latin typeface="Book Antiqua" pitchFamily="18" charset="0"/>
              </a:rPr>
              <a:t>Ephesians 1:4, 13</a:t>
            </a:r>
            <a:r>
              <a:rPr lang="en-US" dirty="0">
                <a:latin typeface="Book Antiqua" pitchFamily="18" charset="0"/>
              </a:rPr>
              <a:t>)</a:t>
            </a:r>
          </a:p>
          <a:p>
            <a:r>
              <a:rPr lang="en-US" b="1" dirty="0">
                <a:latin typeface="OldCentury" pitchFamily="2" charset="0"/>
              </a:rPr>
              <a:t>Faithful</a:t>
            </a:r>
          </a:p>
          <a:p>
            <a:pPr lvl="1"/>
            <a:r>
              <a:rPr lang="en-US" dirty="0">
                <a:latin typeface="Book Antiqua" pitchFamily="18" charset="0"/>
              </a:rPr>
              <a:t>Steadfast have not compromised</a:t>
            </a:r>
            <a:br>
              <a:rPr lang="en-US" dirty="0">
                <a:latin typeface="Book Antiqua" pitchFamily="18" charset="0"/>
              </a:rPr>
            </a:br>
            <a:r>
              <a:rPr lang="en-US" dirty="0">
                <a:latin typeface="Book Antiqua" pitchFamily="18" charset="0"/>
              </a:rPr>
              <a:t>(cf. Revelation 12:11; </a:t>
            </a:r>
            <a:r>
              <a:rPr lang="en-US" b="1" dirty="0">
                <a:latin typeface="Book Antiqua" pitchFamily="18" charset="0"/>
              </a:rPr>
              <a:t>Ephesians 6:10-18</a:t>
            </a:r>
            <a:r>
              <a:rPr lang="en-US" dirty="0">
                <a:latin typeface="Book Antiqua" pitchFamily="18" charset="0"/>
              </a:rPr>
              <a:t>)</a:t>
            </a:r>
          </a:p>
        </p:txBody>
      </p:sp>
      <p:sp>
        <p:nvSpPr>
          <p:cNvPr id="4" name="Rectangle 3">
            <a:extLst>
              <a:ext uri="{FF2B5EF4-FFF2-40B4-BE49-F238E27FC236}">
                <a16:creationId xmlns:a16="http://schemas.microsoft.com/office/drawing/2014/main" id="{94C1826F-6E23-4978-8723-1E8D291214B0}"/>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17</a:t>
            </a:r>
          </a:p>
        </p:txBody>
      </p:sp>
    </p:spTree>
    <p:extLst>
      <p:ext uri="{BB962C8B-B14F-4D97-AF65-F5344CB8AC3E}">
        <p14:creationId xmlns:p14="http://schemas.microsoft.com/office/powerpoint/2010/main" val="735322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2" end="2"/>
                                            </p:txEl>
                                          </p:spTgt>
                                        </p:tgtEl>
                                      </p:cBhvr>
                                    </p:animEffect>
                                  </p:childTnLst>
                                </p:cTn>
                              </p:par>
                              <p:par>
                                <p:cTn id="16" presetID="31"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p:cTn id="18"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9"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0"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1" dur="10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1"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p:cTn id="26"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7"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8"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9" dur="1000"/>
                                        <p:tgtEl>
                                          <p:spTgt spid="3">
                                            <p:txEl>
                                              <p:pRg st="4" end="4"/>
                                            </p:txEl>
                                          </p:spTgt>
                                        </p:tgtEl>
                                      </p:cBhvr>
                                    </p:animEffect>
                                  </p:childTnLst>
                                </p:cTn>
                              </p:par>
                              <p:par>
                                <p:cTn id="30" presetID="31"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p:cTn id="32"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3"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4"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5" dur="1000"/>
                                        <p:tgtEl>
                                          <p:spTgt spid="3">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1" presetClass="entr" presetSubtype="0" fill="hold" nodeType="click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 calcmode="lin" valueType="num">
                                      <p:cBhvr>
                                        <p:cTn id="40"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1"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2"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3" dur="1000"/>
                                        <p:tgtEl>
                                          <p:spTgt spid="3">
                                            <p:txEl>
                                              <p:pRg st="6" end="6"/>
                                            </p:txEl>
                                          </p:spTgt>
                                        </p:tgtEl>
                                      </p:cBhvr>
                                    </p:animEffect>
                                  </p:childTnLst>
                                </p:cTn>
                              </p:par>
                              <p:par>
                                <p:cTn id="44" presetID="31" presetClass="entr" presetSubtype="0" fill="hold" nodeType="with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 calcmode="lin" valueType="num">
                                      <p:cBhvr>
                                        <p:cTn id="46"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7"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8"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49"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0057"/>
            <a:ext cx="8229600" cy="944562"/>
          </a:xfrm>
          <a:solidFill>
            <a:schemeClr val="tx1"/>
          </a:solidFill>
          <a:ln w="38100">
            <a:noFill/>
          </a:ln>
        </p:spPr>
        <p:txBody>
          <a:bodyPr/>
          <a:lstStyle/>
          <a:p>
            <a:r>
              <a:rPr lang="en-US" b="1" cap="small" dirty="0">
                <a:solidFill>
                  <a:schemeClr val="bg1"/>
                </a:solidFill>
                <a:latin typeface="OldCentury" pitchFamily="2" charset="0"/>
              </a:rPr>
              <a:t>Revelation 17:15</a:t>
            </a:r>
          </a:p>
        </p:txBody>
      </p:sp>
      <p:pic>
        <p:nvPicPr>
          <p:cNvPr id="4" name="Content Placeholder 3"/>
          <p:cNvPicPr>
            <a:picLocks noGrp="1" noChangeAspect="1" noChangeArrowheads="1"/>
          </p:cNvPicPr>
          <p:nvPr>
            <p:ph idx="1"/>
          </p:nvPr>
        </p:nvPicPr>
        <p:blipFill>
          <a:blip r:embed="rId2"/>
          <a:srcRect/>
          <a:stretch>
            <a:fillRect/>
          </a:stretch>
        </p:blipFill>
        <p:spPr bwMode="auto">
          <a:xfrm>
            <a:off x="990600" y="1600200"/>
            <a:ext cx="7086600" cy="4953000"/>
          </a:xfrm>
          <a:prstGeom prst="rect">
            <a:avLst/>
          </a:prstGeom>
          <a:noFill/>
          <a:ln w="9525">
            <a:noFill/>
            <a:miter lim="800000"/>
            <a:headEnd/>
            <a:tailEnd/>
          </a:ln>
        </p:spPr>
      </p:pic>
      <p:sp>
        <p:nvSpPr>
          <p:cNvPr id="5" name="TextBox 4"/>
          <p:cNvSpPr txBox="1"/>
          <p:nvPr/>
        </p:nvSpPr>
        <p:spPr>
          <a:xfrm>
            <a:off x="1790308" y="2096631"/>
            <a:ext cx="5410200" cy="2246769"/>
          </a:xfrm>
          <a:prstGeom prst="rect">
            <a:avLst/>
          </a:prstGeom>
          <a:noFill/>
        </p:spPr>
        <p:txBody>
          <a:bodyPr wrap="square" rtlCol="0">
            <a:spAutoFit/>
          </a:bodyPr>
          <a:lstStyle/>
          <a:p>
            <a:pPr algn="ctr"/>
            <a:r>
              <a:rPr lang="en-US" sz="2800" i="1" dirty="0">
                <a:latin typeface="Book Antiqua" pitchFamily="18" charset="0"/>
              </a:rPr>
              <a:t>“</a:t>
            </a:r>
            <a:r>
              <a:rPr lang="en-US" sz="2800" b="1" i="1" dirty="0">
                <a:latin typeface="Book Antiqua" pitchFamily="18" charset="0"/>
              </a:rPr>
              <a:t>And he saith unto me, The waters which thou sawest, where the harlot sitteth, </a:t>
            </a:r>
            <a:r>
              <a:rPr lang="en-US" sz="2800" b="1" i="1" u="sng" dirty="0">
                <a:latin typeface="Book Antiqua" pitchFamily="18" charset="0"/>
              </a:rPr>
              <a:t>are peoples, and multitudes, and nations, and tongues</a:t>
            </a:r>
            <a:r>
              <a:rPr lang="en-US" sz="2800" i="1" dirty="0">
                <a:latin typeface="Book Antiqua" pitchFamily="18" charset="0"/>
              </a:rPr>
              <a:t>.”</a:t>
            </a:r>
          </a:p>
        </p:txBody>
      </p:sp>
      <p:sp>
        <p:nvSpPr>
          <p:cNvPr id="6" name="Rectangle 5">
            <a:extLst>
              <a:ext uri="{FF2B5EF4-FFF2-40B4-BE49-F238E27FC236}">
                <a16:creationId xmlns:a16="http://schemas.microsoft.com/office/drawing/2014/main" id="{8B314617-C5DB-4186-93E5-C5F4C2351359}"/>
              </a:ext>
            </a:extLst>
          </p:cNvPr>
          <p:cNvSpPr/>
          <p:nvPr/>
        </p:nvSpPr>
        <p:spPr bwMode="auto">
          <a:xfrm>
            <a:off x="0" y="0"/>
            <a:ext cx="9144000" cy="38100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
        <p:nvSpPr>
          <p:cNvPr id="3" name="Speech Bubble: Rectangle with Corners Rounded 2">
            <a:extLst>
              <a:ext uri="{FF2B5EF4-FFF2-40B4-BE49-F238E27FC236}">
                <a16:creationId xmlns:a16="http://schemas.microsoft.com/office/drawing/2014/main" id="{D8BC598E-608C-4662-BC4E-7D1D16AB6B58}"/>
              </a:ext>
            </a:extLst>
          </p:cNvPr>
          <p:cNvSpPr/>
          <p:nvPr/>
        </p:nvSpPr>
        <p:spPr>
          <a:xfrm>
            <a:off x="76200" y="1904216"/>
            <a:ext cx="1447800" cy="3292733"/>
          </a:xfrm>
          <a:prstGeom prst="wedgeRoundRectCallout">
            <a:avLst>
              <a:gd name="adj1" fmla="val 101974"/>
              <a:gd name="adj2" fmla="val -613"/>
              <a:gd name="adj3" fmla="val 16667"/>
            </a:avLst>
          </a:prstGeom>
          <a:solidFill>
            <a:schemeClr val="accent1">
              <a:alpha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2000" dirty="0">
                <a:solidFill>
                  <a:schemeClr val="bg1"/>
                </a:solidFill>
              </a:rPr>
              <a:t>NOTE: Both the BEAST and the HARLOT reigned over the</a:t>
            </a:r>
          </a:p>
          <a:p>
            <a:pPr algn="ctr"/>
            <a:r>
              <a:rPr lang="en-US" sz="2000" dirty="0">
                <a:solidFill>
                  <a:schemeClr val="bg1"/>
                </a:solidFill>
              </a:rPr>
              <a:t>same subjects (13:7).</a:t>
            </a:r>
          </a:p>
        </p:txBody>
      </p:sp>
    </p:spTree>
    <p:extLst>
      <p:ext uri="{BB962C8B-B14F-4D97-AF65-F5344CB8AC3E}">
        <p14:creationId xmlns:p14="http://schemas.microsoft.com/office/powerpoint/2010/main" val="796212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5717"/>
            <a:ext cx="8229600" cy="769441"/>
          </a:xfrm>
          <a:solidFill>
            <a:schemeClr val="tx1"/>
          </a:solidFill>
          <a:ln w="38100">
            <a:noFill/>
          </a:ln>
        </p:spPr>
        <p:txBody>
          <a:bodyPr>
            <a:spAutoFit/>
          </a:bodyPr>
          <a:lstStyle/>
          <a:p>
            <a:r>
              <a:rPr lang="en-US" b="1" cap="small" dirty="0">
                <a:solidFill>
                  <a:schemeClr val="bg1"/>
                </a:solidFill>
                <a:latin typeface="OldCentury" pitchFamily="2" charset="0"/>
              </a:rPr>
              <a:t>Revelation 17:16</a:t>
            </a:r>
          </a:p>
        </p:txBody>
      </p:sp>
      <p:pic>
        <p:nvPicPr>
          <p:cNvPr id="4" name="Content Placeholder 3"/>
          <p:cNvPicPr>
            <a:picLocks noGrp="1" noChangeAspect="1" noChangeArrowheads="1"/>
          </p:cNvPicPr>
          <p:nvPr>
            <p:ph idx="1"/>
          </p:nvPr>
        </p:nvPicPr>
        <p:blipFill>
          <a:blip r:embed="rId2"/>
          <a:srcRect/>
          <a:stretch>
            <a:fillRect/>
          </a:stretch>
        </p:blipFill>
        <p:spPr bwMode="auto">
          <a:xfrm>
            <a:off x="990600" y="1600200"/>
            <a:ext cx="7086600" cy="4953000"/>
          </a:xfrm>
          <a:prstGeom prst="rect">
            <a:avLst/>
          </a:prstGeom>
          <a:noFill/>
          <a:ln w="9525">
            <a:noFill/>
            <a:miter lim="800000"/>
            <a:headEnd/>
            <a:tailEnd/>
          </a:ln>
        </p:spPr>
      </p:pic>
      <p:sp>
        <p:nvSpPr>
          <p:cNvPr id="5" name="TextBox 4"/>
          <p:cNvSpPr txBox="1"/>
          <p:nvPr/>
        </p:nvSpPr>
        <p:spPr>
          <a:xfrm>
            <a:off x="1780881" y="2133600"/>
            <a:ext cx="5410200" cy="2677656"/>
          </a:xfrm>
          <a:prstGeom prst="rect">
            <a:avLst/>
          </a:prstGeom>
          <a:noFill/>
        </p:spPr>
        <p:txBody>
          <a:bodyPr wrap="square" rtlCol="0">
            <a:spAutoFit/>
          </a:bodyPr>
          <a:lstStyle/>
          <a:p>
            <a:pPr algn="ctr"/>
            <a:r>
              <a:rPr lang="en-US" sz="2800" i="1" dirty="0">
                <a:latin typeface="Book Antiqua" pitchFamily="18" charset="0"/>
              </a:rPr>
              <a:t>“</a:t>
            </a:r>
            <a:r>
              <a:rPr lang="en-US" sz="2800" b="1" i="1" dirty="0">
                <a:latin typeface="Book Antiqua" pitchFamily="18" charset="0"/>
              </a:rPr>
              <a:t>And the ten horns which thou </a:t>
            </a:r>
            <a:r>
              <a:rPr lang="en-US" sz="2800" b="1" i="1" dirty="0" err="1">
                <a:latin typeface="Book Antiqua" pitchFamily="18" charset="0"/>
              </a:rPr>
              <a:t>sawest</a:t>
            </a:r>
            <a:r>
              <a:rPr lang="en-US" sz="2800" b="1" i="1" dirty="0">
                <a:latin typeface="Book Antiqua" pitchFamily="18" charset="0"/>
              </a:rPr>
              <a:t>, and the beast, </a:t>
            </a:r>
            <a:r>
              <a:rPr lang="en-US" sz="2800" b="1" i="1" u="sng" dirty="0">
                <a:latin typeface="Book Antiqua" pitchFamily="18" charset="0"/>
              </a:rPr>
              <a:t>these shall hate the harlot</a:t>
            </a:r>
            <a:r>
              <a:rPr lang="en-US" sz="2800" b="1" i="1" dirty="0">
                <a:latin typeface="Book Antiqua" pitchFamily="18" charset="0"/>
              </a:rPr>
              <a:t>, and shall make her desolate and naked, and shall eat her flesh, and shall burn her utterly with fire</a:t>
            </a:r>
            <a:r>
              <a:rPr lang="en-US" sz="2800" i="1" dirty="0">
                <a:latin typeface="Book Antiqua" pitchFamily="18" charset="0"/>
              </a:rPr>
              <a:t>.”</a:t>
            </a:r>
          </a:p>
        </p:txBody>
      </p:sp>
      <p:sp>
        <p:nvSpPr>
          <p:cNvPr id="6" name="Rectangle 5">
            <a:extLst>
              <a:ext uri="{FF2B5EF4-FFF2-40B4-BE49-F238E27FC236}">
                <a16:creationId xmlns:a16="http://schemas.microsoft.com/office/drawing/2014/main" id="{901F3683-4D4D-4CBB-98A6-6D538D60768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Tree>
    <p:extLst>
      <p:ext uri="{BB962C8B-B14F-4D97-AF65-F5344CB8AC3E}">
        <p14:creationId xmlns:p14="http://schemas.microsoft.com/office/powerpoint/2010/main" val="2753924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5397"/>
            <a:ext cx="8229600" cy="769441"/>
          </a:xfrm>
          <a:solidFill>
            <a:schemeClr val="tx1"/>
          </a:solidFill>
          <a:ln w="38100">
            <a:noFill/>
          </a:ln>
        </p:spPr>
        <p:txBody>
          <a:bodyPr>
            <a:spAutoFit/>
          </a:bodyPr>
          <a:lstStyle/>
          <a:p>
            <a:r>
              <a:rPr lang="en-US" b="1" cap="small" dirty="0">
                <a:solidFill>
                  <a:schemeClr val="bg1"/>
                </a:solidFill>
                <a:latin typeface="OldCentury" pitchFamily="2" charset="0"/>
              </a:rPr>
              <a:t>Revelation 17:17</a:t>
            </a:r>
          </a:p>
        </p:txBody>
      </p:sp>
      <p:pic>
        <p:nvPicPr>
          <p:cNvPr id="4" name="Content Placeholder 3"/>
          <p:cNvPicPr>
            <a:picLocks noGrp="1" noChangeAspect="1" noChangeArrowheads="1"/>
          </p:cNvPicPr>
          <p:nvPr>
            <p:ph idx="1"/>
          </p:nvPr>
        </p:nvPicPr>
        <p:blipFill>
          <a:blip r:embed="rId2"/>
          <a:srcRect/>
          <a:stretch>
            <a:fillRect/>
          </a:stretch>
        </p:blipFill>
        <p:spPr bwMode="auto">
          <a:xfrm>
            <a:off x="914400" y="1600200"/>
            <a:ext cx="7391400" cy="4953000"/>
          </a:xfrm>
          <a:prstGeom prst="rect">
            <a:avLst/>
          </a:prstGeom>
          <a:noFill/>
          <a:ln w="9525">
            <a:noFill/>
            <a:miter lim="800000"/>
            <a:headEnd/>
            <a:tailEnd/>
          </a:ln>
        </p:spPr>
      </p:pic>
      <p:sp>
        <p:nvSpPr>
          <p:cNvPr id="5" name="TextBox 4"/>
          <p:cNvSpPr txBox="1"/>
          <p:nvPr/>
        </p:nvSpPr>
        <p:spPr>
          <a:xfrm>
            <a:off x="1852223" y="2199144"/>
            <a:ext cx="5410200" cy="2677656"/>
          </a:xfrm>
          <a:prstGeom prst="rect">
            <a:avLst/>
          </a:prstGeom>
          <a:noFill/>
        </p:spPr>
        <p:txBody>
          <a:bodyPr wrap="square" rtlCol="0">
            <a:spAutoFit/>
          </a:bodyPr>
          <a:lstStyle/>
          <a:p>
            <a:pPr algn="ctr"/>
            <a:r>
              <a:rPr lang="en-US" sz="2800" i="1" dirty="0">
                <a:latin typeface="Book Antiqua" pitchFamily="18" charset="0"/>
              </a:rPr>
              <a:t>“</a:t>
            </a:r>
            <a:r>
              <a:rPr lang="en-US" sz="2800" b="1" i="1" u="sng" dirty="0">
                <a:latin typeface="Book Antiqua" pitchFamily="18" charset="0"/>
              </a:rPr>
              <a:t>For God did put in their hearts to do his mind</a:t>
            </a:r>
            <a:r>
              <a:rPr lang="en-US" sz="2800" b="1" i="1" dirty="0">
                <a:latin typeface="Book Antiqua" pitchFamily="18" charset="0"/>
              </a:rPr>
              <a:t>, and to come to one mind, and </a:t>
            </a:r>
            <a:r>
              <a:rPr lang="en-US" sz="2800" b="1" i="1" u="sng" dirty="0">
                <a:latin typeface="Book Antiqua" pitchFamily="18" charset="0"/>
              </a:rPr>
              <a:t>to give their kingdom unto the beast</a:t>
            </a:r>
            <a:r>
              <a:rPr lang="en-US" sz="2800" b="1" i="1" dirty="0">
                <a:latin typeface="Book Antiqua" pitchFamily="18" charset="0"/>
              </a:rPr>
              <a:t>, </a:t>
            </a:r>
            <a:br>
              <a:rPr lang="en-US" sz="2800" b="1" i="1" dirty="0">
                <a:latin typeface="Book Antiqua" pitchFamily="18" charset="0"/>
              </a:rPr>
            </a:br>
            <a:r>
              <a:rPr lang="en-US" sz="2800" b="1" i="1" u="sng" dirty="0">
                <a:latin typeface="Book Antiqua" pitchFamily="18" charset="0"/>
              </a:rPr>
              <a:t>until the words of God should be accomplished</a:t>
            </a:r>
            <a:r>
              <a:rPr lang="en-US" sz="2800" i="1" dirty="0">
                <a:latin typeface="Book Antiqua" pitchFamily="18" charset="0"/>
              </a:rPr>
              <a:t>.”</a:t>
            </a:r>
          </a:p>
        </p:txBody>
      </p:sp>
      <p:sp>
        <p:nvSpPr>
          <p:cNvPr id="6" name="Rectangle 5">
            <a:extLst>
              <a:ext uri="{FF2B5EF4-FFF2-40B4-BE49-F238E27FC236}">
                <a16:creationId xmlns:a16="http://schemas.microsoft.com/office/drawing/2014/main" id="{0741FD6D-3F90-4CFB-ACA4-AC4AA78E0698}"/>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Tree>
    <p:extLst>
      <p:ext uri="{BB962C8B-B14F-4D97-AF65-F5344CB8AC3E}">
        <p14:creationId xmlns:p14="http://schemas.microsoft.com/office/powerpoint/2010/main" val="1302310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51917"/>
            <a:ext cx="8229600" cy="769441"/>
          </a:xfrm>
          <a:solidFill>
            <a:schemeClr val="tx1"/>
          </a:solidFill>
          <a:ln w="38100">
            <a:noFill/>
          </a:ln>
        </p:spPr>
        <p:txBody>
          <a:bodyPr>
            <a:spAutoFit/>
          </a:bodyPr>
          <a:lstStyle/>
          <a:p>
            <a:r>
              <a:rPr lang="en-US" b="1" cap="small" dirty="0">
                <a:solidFill>
                  <a:schemeClr val="bg1"/>
                </a:solidFill>
                <a:latin typeface="OldCentury" pitchFamily="2" charset="0"/>
              </a:rPr>
              <a:t>Revelation 17:18</a:t>
            </a:r>
          </a:p>
        </p:txBody>
      </p:sp>
      <p:pic>
        <p:nvPicPr>
          <p:cNvPr id="4" name="Content Placeholder 3"/>
          <p:cNvPicPr>
            <a:picLocks noGrp="1" noChangeAspect="1" noChangeArrowheads="1"/>
          </p:cNvPicPr>
          <p:nvPr>
            <p:ph idx="1"/>
          </p:nvPr>
        </p:nvPicPr>
        <p:blipFill>
          <a:blip r:embed="rId2"/>
          <a:srcRect/>
          <a:stretch>
            <a:fillRect/>
          </a:stretch>
        </p:blipFill>
        <p:spPr bwMode="auto">
          <a:xfrm>
            <a:off x="990600" y="1600200"/>
            <a:ext cx="7086600" cy="4953000"/>
          </a:xfrm>
          <a:prstGeom prst="rect">
            <a:avLst/>
          </a:prstGeom>
          <a:noFill/>
          <a:ln w="9525">
            <a:noFill/>
            <a:miter lim="800000"/>
            <a:headEnd/>
            <a:tailEnd/>
          </a:ln>
        </p:spPr>
      </p:pic>
      <p:sp>
        <p:nvSpPr>
          <p:cNvPr id="5" name="TextBox 4"/>
          <p:cNvSpPr txBox="1"/>
          <p:nvPr/>
        </p:nvSpPr>
        <p:spPr>
          <a:xfrm>
            <a:off x="1780881" y="2342852"/>
            <a:ext cx="5410200" cy="2000548"/>
          </a:xfrm>
          <a:prstGeom prst="rect">
            <a:avLst/>
          </a:prstGeom>
          <a:noFill/>
        </p:spPr>
        <p:txBody>
          <a:bodyPr wrap="square" rtlCol="0">
            <a:spAutoFit/>
          </a:bodyPr>
          <a:lstStyle/>
          <a:p>
            <a:pPr algn="ctr"/>
            <a:r>
              <a:rPr lang="en-US" sz="2800" i="1" dirty="0">
                <a:latin typeface="Book Antiqua" pitchFamily="18" charset="0"/>
              </a:rPr>
              <a:t>“</a:t>
            </a:r>
            <a:r>
              <a:rPr lang="en-US" sz="2800" b="1" i="1" dirty="0">
                <a:latin typeface="Book Antiqua" pitchFamily="18" charset="0"/>
              </a:rPr>
              <a:t>And the woman whom thou sawest is the great city, </a:t>
            </a:r>
            <a:r>
              <a:rPr lang="en-US" sz="3200" b="1" i="1" u="sng" dirty="0">
                <a:latin typeface="Book Antiqua" pitchFamily="18" charset="0"/>
              </a:rPr>
              <a:t>which reigneth over the kings of the earth</a:t>
            </a:r>
            <a:r>
              <a:rPr lang="en-US" sz="2800" i="1" dirty="0">
                <a:latin typeface="Book Antiqua" pitchFamily="18" charset="0"/>
              </a:rPr>
              <a:t>.”</a:t>
            </a:r>
          </a:p>
        </p:txBody>
      </p:sp>
      <p:sp>
        <p:nvSpPr>
          <p:cNvPr id="6" name="Rectangle 5">
            <a:extLst>
              <a:ext uri="{FF2B5EF4-FFF2-40B4-BE49-F238E27FC236}">
                <a16:creationId xmlns:a16="http://schemas.microsoft.com/office/drawing/2014/main" id="{673AFEB0-580D-478D-871D-3C5131DBCF26}"/>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17</a:t>
            </a:r>
          </a:p>
        </p:txBody>
      </p:sp>
    </p:spTree>
    <p:extLst>
      <p:ext uri="{BB962C8B-B14F-4D97-AF65-F5344CB8AC3E}">
        <p14:creationId xmlns:p14="http://schemas.microsoft.com/office/powerpoint/2010/main" val="1421797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8450"/>
            <a:ext cx="8229600" cy="1446550"/>
          </a:xfrm>
          <a:solidFill>
            <a:schemeClr val="tx1"/>
          </a:solidFill>
          <a:ln w="38100">
            <a:noFill/>
          </a:ln>
        </p:spPr>
        <p:txBody>
          <a:bodyPr>
            <a:spAutoFit/>
          </a:bodyPr>
          <a:lstStyle/>
          <a:p>
            <a:r>
              <a:rPr lang="en-US" b="1" cap="small" dirty="0">
                <a:solidFill>
                  <a:schemeClr val="bg1"/>
                </a:solidFill>
                <a:latin typeface="Elephant" pitchFamily="18" charset="0"/>
              </a:rPr>
              <a:t>The Waters, The Ten Horns, The Woman …</a:t>
            </a:r>
          </a:p>
        </p:txBody>
      </p:sp>
      <p:sp>
        <p:nvSpPr>
          <p:cNvPr id="3" name="Content Placeholder 2"/>
          <p:cNvSpPr>
            <a:spLocks noGrp="1"/>
          </p:cNvSpPr>
          <p:nvPr>
            <p:ph idx="1"/>
          </p:nvPr>
        </p:nvSpPr>
        <p:spPr>
          <a:xfrm>
            <a:off x="76200" y="1949708"/>
            <a:ext cx="8991600" cy="4832092"/>
          </a:xfrm>
          <a:solidFill>
            <a:schemeClr val="bg1"/>
          </a:solidFill>
          <a:ln>
            <a:solidFill>
              <a:schemeClr val="tx1"/>
            </a:solidFill>
          </a:ln>
        </p:spPr>
        <p:txBody>
          <a:bodyPr wrap="square">
            <a:spAutoFit/>
          </a:bodyPr>
          <a:lstStyle/>
          <a:p>
            <a:pPr marL="0" indent="0">
              <a:spcBef>
                <a:spcPts val="0"/>
              </a:spcBef>
              <a:buNone/>
            </a:pPr>
            <a:r>
              <a:rPr lang="en-US" sz="2200" dirty="0">
                <a:latin typeface="Book Antiqua" panose="02040602050305030304" pitchFamily="18" charset="0"/>
              </a:rPr>
              <a:t>“Henry Barclay </a:t>
            </a:r>
            <a:r>
              <a:rPr lang="en-US" sz="2200" dirty="0" err="1">
                <a:latin typeface="Book Antiqua" panose="02040602050305030304" pitchFamily="18" charset="0"/>
              </a:rPr>
              <a:t>Swete’s</a:t>
            </a:r>
            <a:r>
              <a:rPr lang="en-US" sz="2200" dirty="0">
                <a:latin typeface="Book Antiqua" panose="02040602050305030304" pitchFamily="18" charset="0"/>
              </a:rPr>
              <a:t> comments on this verse are excellent.</a:t>
            </a:r>
          </a:p>
          <a:p>
            <a:pPr marL="0" indent="0">
              <a:spcBef>
                <a:spcPts val="0"/>
              </a:spcBef>
              <a:buNone/>
            </a:pPr>
            <a:r>
              <a:rPr lang="en-US" sz="2200" dirty="0">
                <a:latin typeface="Book Antiqua" panose="02040602050305030304" pitchFamily="18" charset="0"/>
              </a:rPr>
              <a:t>‘The fall of the City is to come from the new powers destined to proceed from the Horns and from the Beast himself, who will turn against the Harlot he has long maintained. Sudden changes from fierce love to bitter hatred, familiar enough in private history (cf. e.g. 2 Sam. xiii, 15), find their parallel in the history of nations, and the Seer foresees that the downfall of Rome will come in this way. Already within his memory the capital had been twice in one year (A.D. 69) the scene of carnage and plunder; and although the Flavian Emperors inaugurated a peace which had lasted more than thirty years, there were ominous signs of fresh trouble; Domitian had no obvious heir, and his life was menaced by conspiracies; at any moment Rome might be sacked again. But St. John looks beyond the end of Domitian’s reign to a future which he does not attempt to fix.</a:t>
            </a:r>
          </a:p>
        </p:txBody>
      </p:sp>
      <p:sp>
        <p:nvSpPr>
          <p:cNvPr id="4" name="Rectangle 3">
            <a:extLst>
              <a:ext uri="{FF2B5EF4-FFF2-40B4-BE49-F238E27FC236}">
                <a16:creationId xmlns:a16="http://schemas.microsoft.com/office/drawing/2014/main" id="{4A76116C-CBE1-4DD1-A6E3-56082E9359CD}"/>
              </a:ext>
            </a:extLst>
          </p:cNvPr>
          <p:cNvSpPr/>
          <p:nvPr/>
        </p:nvSpPr>
        <p:spPr bwMode="auto">
          <a:xfrm>
            <a:off x="0" y="0"/>
            <a:ext cx="9144000" cy="38100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17</a:t>
            </a:r>
          </a:p>
        </p:txBody>
      </p:sp>
    </p:spTree>
    <p:extLst>
      <p:ext uri="{BB962C8B-B14F-4D97-AF65-F5344CB8AC3E}">
        <p14:creationId xmlns:p14="http://schemas.microsoft.com/office/powerpoint/2010/main" val="10053059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5511</TotalTime>
  <Words>998</Words>
  <Application>Microsoft Office PowerPoint</Application>
  <PresentationFormat>On-screen Show (4:3)</PresentationFormat>
  <Paragraphs>74</Paragraphs>
  <Slides>13</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13</vt:i4>
      </vt:variant>
    </vt:vector>
  </HeadingPairs>
  <TitlesOfParts>
    <vt:vector size="23" baseType="lpstr">
      <vt:lpstr>Arial</vt:lpstr>
      <vt:lpstr>Book Antiqua</vt:lpstr>
      <vt:lpstr>Calibri</vt:lpstr>
      <vt:lpstr>Corbel</vt:lpstr>
      <vt:lpstr>Elephant</vt:lpstr>
      <vt:lpstr>Georgia</vt:lpstr>
      <vt:lpstr>OldCentury</vt:lpstr>
      <vt:lpstr>Times New Roman</vt:lpstr>
      <vt:lpstr>Office Theme</vt:lpstr>
      <vt:lpstr>Depth</vt:lpstr>
      <vt:lpstr>A Study Of  The Book Of Revelation</vt:lpstr>
      <vt:lpstr>Revelation 17:14 – Theme of the book</vt:lpstr>
      <vt:lpstr>War With the Lamb!</vt:lpstr>
      <vt:lpstr>War With the Lamb!</vt:lpstr>
      <vt:lpstr>Revelation 17:15</vt:lpstr>
      <vt:lpstr>Revelation 17:16</vt:lpstr>
      <vt:lpstr>Revelation 17:17</vt:lpstr>
      <vt:lpstr>Revelation 17:18</vt:lpstr>
      <vt:lpstr>The Waters, The Ten Horns, The Woman …</vt:lpstr>
      <vt:lpstr>The Waters, The Ten Horns, The Woman …</vt:lpstr>
      <vt:lpstr>The Waters, The Ten Horns, The Woman …</vt:lpstr>
      <vt:lpstr>The Waters, The Ten Horns, The Woman …</vt:lpstr>
      <vt:lpstr>The Waters, The Ten Horns, The Woman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Revelation: Chapter 17</dc:title>
  <dc:creator>Keith Greer</dc:creator>
  <cp:lastModifiedBy>Richard Lidh</cp:lastModifiedBy>
  <cp:revision>160</cp:revision>
  <cp:lastPrinted>2021-06-13T21:46:23Z</cp:lastPrinted>
  <dcterms:created xsi:type="dcterms:W3CDTF">2011-09-12T13:50:07Z</dcterms:created>
  <dcterms:modified xsi:type="dcterms:W3CDTF">2021-06-13T22:02:48Z</dcterms:modified>
</cp:coreProperties>
</file>